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3"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Clear Sans Regular Bold" panose="020B0604020202020204" charset="0"/>
      <p:regular r:id="rId22"/>
    </p:embeddedFont>
    <p:embeddedFont>
      <p:font typeface="Gadugi" panose="020B0502040204020203" pitchFamily="34" charset="0"/>
      <p:regular r:id="rId23"/>
      <p:bold r:id="rId24"/>
    </p:embeddedFont>
    <p:embeddedFont>
      <p:font typeface="Wingdings 3" panose="05040102010807070707" pitchFamily="18" charset="2"/>
      <p:regular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p:scale>
          <a:sx n="40" d="100"/>
          <a:sy n="40" d="100"/>
        </p:scale>
        <p:origin x="51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[Accenture Task 2.xlsx]Pivot Table!PivotTable1</c:name>
    <c:fmtId val="10"/>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3200" b="1" dirty="0">
                <a:solidFill>
                  <a:schemeClr val="tx1"/>
                </a:solidFill>
                <a:latin typeface="Times New Roman" panose="02020603050405020304" pitchFamily="18" charset="0"/>
                <a:cs typeface="Times New Roman" panose="02020603050405020304" pitchFamily="18" charset="0"/>
              </a:rPr>
              <a:t>Top 5 Categories by Aggregate Popularity Score</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'Pivot Table'!$B$1</c:f>
              <c:strCache>
                <c:ptCount val="1"/>
                <c:pt idx="0">
                  <c:v>Total</c:v>
                </c:pt>
              </c:strCache>
            </c:strRef>
          </c:tx>
          <c:spPr>
            <a:solidFill>
              <a:schemeClr val="accent1"/>
            </a:solidFill>
            <a:ln>
              <a:noFill/>
            </a:ln>
            <a:effectLst/>
          </c:spPr>
          <c:invertIfNegative val="0"/>
          <c:cat>
            <c:strRef>
              <c:f>'Pivot Table'!$A$2:$A$7</c:f>
              <c:strCache>
                <c:ptCount val="5"/>
                <c:pt idx="0">
                  <c:v>Animals</c:v>
                </c:pt>
                <c:pt idx="1">
                  <c:v>food</c:v>
                </c:pt>
                <c:pt idx="2">
                  <c:v>healthy eating</c:v>
                </c:pt>
                <c:pt idx="3">
                  <c:v>science</c:v>
                </c:pt>
                <c:pt idx="4">
                  <c:v>technology</c:v>
                </c:pt>
              </c:strCache>
            </c:strRef>
          </c:cat>
          <c:val>
            <c:numRef>
              <c:f>'Pivot Table'!$B$2:$B$7</c:f>
              <c:numCache>
                <c:formatCode>General</c:formatCode>
                <c:ptCount val="5"/>
                <c:pt idx="0">
                  <c:v>45901</c:v>
                </c:pt>
                <c:pt idx="1">
                  <c:v>63035</c:v>
                </c:pt>
                <c:pt idx="2">
                  <c:v>65405</c:v>
                </c:pt>
                <c:pt idx="3">
                  <c:v>53216</c:v>
                </c:pt>
                <c:pt idx="4">
                  <c:v>63138</c:v>
                </c:pt>
              </c:numCache>
            </c:numRef>
          </c:val>
          <c:extLst>
            <c:ext xmlns:c16="http://schemas.microsoft.com/office/drawing/2014/chart" uri="{C3380CC4-5D6E-409C-BE32-E72D297353CC}">
              <c16:uniqueId val="{00000000-731C-4D5E-907F-7BED2D4240EA}"/>
            </c:ext>
          </c:extLst>
        </c:ser>
        <c:dLbls>
          <c:showLegendKey val="0"/>
          <c:showVal val="0"/>
          <c:showCatName val="0"/>
          <c:showSerName val="0"/>
          <c:showPercent val="0"/>
          <c:showBubbleSize val="0"/>
        </c:dLbls>
        <c:gapWidth val="150"/>
        <c:overlap val="100"/>
        <c:axId val="589061840"/>
        <c:axId val="589058232"/>
      </c:barChart>
      <c:catAx>
        <c:axId val="5890618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GB" sz="1800" dirty="0">
                    <a:latin typeface="Times New Roman" panose="02020603050405020304" pitchFamily="18" charset="0"/>
                    <a:cs typeface="Times New Roman" panose="02020603050405020304" pitchFamily="18" charset="0"/>
                  </a:rPr>
                  <a:t>Categories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589058232"/>
        <c:crosses val="autoZero"/>
        <c:auto val="1"/>
        <c:lblAlgn val="ctr"/>
        <c:lblOffset val="100"/>
        <c:noMultiLvlLbl val="0"/>
      </c:catAx>
      <c:valAx>
        <c:axId val="589058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GB" sz="1800" dirty="0">
                    <a:latin typeface="Times New Roman" panose="02020603050405020304" pitchFamily="18" charset="0"/>
                    <a:cs typeface="Times New Roman" panose="02020603050405020304" pitchFamily="18" charset="0"/>
                  </a:rPr>
                  <a:t>Popularity Scores</a:t>
                </a:r>
              </a:p>
            </c:rich>
          </c:tx>
          <c:layout>
            <c:manualLayout>
              <c:xMode val="edge"/>
              <c:yMode val="edge"/>
              <c:x val="8.8255571456720434E-3"/>
              <c:y val="0.3679062352594226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58906184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[Accenture Task 2.xlsx]Pivot Table!PivotTable2</c:name>
    <c:fmtId val="6"/>
  </c:pivotSource>
  <c:chart>
    <c:title>
      <c:tx>
        <c:rich>
          <a:bodyPr rot="0" spcFirstLastPara="1" vertOverflow="ellipsis" vert="horz" wrap="square" anchor="ctr" anchorCtr="1"/>
          <a:lstStyle/>
          <a:p>
            <a:pPr>
              <a:defRPr sz="3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defRPr>
            </a:pPr>
            <a:r>
              <a:rPr lang="en-US" sz="3600" dirty="0">
                <a:latin typeface="Times New Roman" panose="02020603050405020304" pitchFamily="18" charset="0"/>
                <a:cs typeface="Times New Roman" panose="02020603050405020304" pitchFamily="18" charset="0"/>
              </a:rPr>
              <a:t>Popularity Percentage Share</a:t>
            </a:r>
            <a:r>
              <a:rPr lang="en-US" sz="3600" baseline="0" dirty="0">
                <a:latin typeface="Times New Roman" panose="02020603050405020304" pitchFamily="18" charset="0"/>
                <a:cs typeface="Times New Roman" panose="02020603050405020304" pitchFamily="18" charset="0"/>
              </a:rPr>
              <a:t> from Top 5 Categories</a:t>
            </a:r>
            <a:endParaRPr lang="en-US" sz="3600" dirty="0">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3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s>
    <c:plotArea>
      <c:layout/>
      <c:pieChart>
        <c:varyColors val="1"/>
        <c:ser>
          <c:idx val="0"/>
          <c:order val="0"/>
          <c:tx>
            <c:strRef>
              <c:f>'Pivot Table'!$B$18</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BD5E-4E4B-835F-7A7FDC84108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BD5E-4E4B-835F-7A7FDC84108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BD5E-4E4B-835F-7A7FDC84108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BD5E-4E4B-835F-7A7FDC841081}"/>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BD5E-4E4B-835F-7A7FDC841081}"/>
              </c:ext>
            </c:extLst>
          </c:dPt>
          <c:dLbls>
            <c:dLbl>
              <c:idx val="1"/>
              <c:layout>
                <c:manualLayout>
                  <c:x val="-0.10512184337041111"/>
                  <c:y val="-3.3139632175142417E-2"/>
                </c:manualLayout>
              </c:layout>
              <c:tx>
                <c:rich>
                  <a:bodyPr/>
                  <a:lstStyle/>
                  <a:p>
                    <a:fld id="{6E41B040-E122-4A4F-B1CB-7C22182CAA8A}" type="VALUE">
                      <a:rPr lang="en-US">
                        <a:latin typeface="Times New Roman" panose="02020603050405020304" pitchFamily="18" charset="0"/>
                        <a:cs typeface="Times New Roman" panose="02020603050405020304" pitchFamily="18" charset="0"/>
                      </a:rPr>
                      <a:pPr/>
                      <a:t>[VALUE]</a:t>
                    </a:fld>
                    <a:endParaRPr lang="en-GB"/>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BD5E-4E4B-835F-7A7FDC841081}"/>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lt1">
                        <a:lumMod val="85000"/>
                      </a:schemeClr>
                    </a:solidFill>
                    <a:latin typeface="Times New Roman" panose="02020603050405020304" pitchFamily="18" charset="0"/>
                    <a:ea typeface="+mn-ea"/>
                    <a:cs typeface="Times New Roman" panose="02020603050405020304" pitchFamily="18" charset="0"/>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'Pivot Table'!$A$19:$A$24</c:f>
              <c:strCache>
                <c:ptCount val="5"/>
                <c:pt idx="0">
                  <c:v>Animals</c:v>
                </c:pt>
                <c:pt idx="1">
                  <c:v>food</c:v>
                </c:pt>
                <c:pt idx="2">
                  <c:v>healthy eating</c:v>
                </c:pt>
                <c:pt idx="3">
                  <c:v>science</c:v>
                </c:pt>
                <c:pt idx="4">
                  <c:v>technology</c:v>
                </c:pt>
              </c:strCache>
            </c:strRef>
          </c:cat>
          <c:val>
            <c:numRef>
              <c:f>'Pivot Table'!$B$19:$B$24</c:f>
              <c:numCache>
                <c:formatCode>0%</c:formatCode>
                <c:ptCount val="5"/>
                <c:pt idx="0">
                  <c:v>0.15790089268821272</c:v>
                </c:pt>
                <c:pt idx="1">
                  <c:v>0.21684239495003355</c:v>
                </c:pt>
                <c:pt idx="2">
                  <c:v>0.22499526995648361</c:v>
                </c:pt>
                <c:pt idx="3">
                  <c:v>0.1830647241954626</c:v>
                </c:pt>
                <c:pt idx="4">
                  <c:v>0.21719671820980754</c:v>
                </c:pt>
              </c:numCache>
            </c:numRef>
          </c:val>
          <c:extLst>
            <c:ext xmlns:c16="http://schemas.microsoft.com/office/drawing/2014/chart" uri="{C3380CC4-5D6E-409C-BE32-E72D297353CC}">
              <c16:uniqueId val="{0000000A-BD5E-4E4B-835F-7A7FDC841081}"/>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lt1">
                  <a:lumMod val="8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03.08.2023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everyone, my name is Onyinye Ifemkpa and today I’ll be presenting to you the results of the data analysis task given previously. Thank you.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for listening, please feel free to ask any questions that you may have.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 we’ll be looking at the following:</a:t>
            </a:r>
          </a:p>
          <a:p>
            <a:pPr lvl="0"/>
            <a:endParaRPr lang="en-US" dirty="0"/>
          </a:p>
          <a:p>
            <a:pPr marL="171450" lvl="0" indent="-1714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will recap the overall project to give a high level understanding of the business problem we're tackling and the specific requirements.</a:t>
            </a:r>
          </a:p>
          <a:p>
            <a:pPr marL="171450" lvl="0" indent="-1714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will dive into the specific problem that we, the Data Analytics team, have been focusing on and will give some background as to why this is such a big problem.</a:t>
            </a:r>
          </a:p>
          <a:p>
            <a:pPr marL="171450" lvl="0" indent="-1714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After introducing the problem, I will go over the team responsible from our side in tackling this task.</a:t>
            </a:r>
          </a:p>
          <a:p>
            <a:pPr marL="171450" lvl="0" indent="-1714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 will then go over the high-level process that we followed to complete this task, so that you have complete clarity in how we tackle these kinds of tasks.</a:t>
            </a:r>
          </a:p>
          <a:p>
            <a:pPr marL="171450" lvl="0" indent="-1714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Finally, I will go over the all important results and I will present them as a series of insights and visualization's from our analysis.</a:t>
            </a:r>
          </a:p>
          <a:p>
            <a:pPr lvl="0" algn="just"/>
            <a:endParaRPr lang="en-US" dirty="0">
              <a:latin typeface="Times New Roman" panose="02020603050405020304" pitchFamily="18" charset="0"/>
              <a:cs typeface="Times New Roman" panose="02020603050405020304" pitchFamily="18" charset="0"/>
            </a:endParaRPr>
          </a:p>
          <a:p>
            <a:pPr lvl="0" algn="just"/>
            <a:r>
              <a:rPr lang="en-US" dirty="0">
                <a:latin typeface="Times New Roman" panose="02020603050405020304" pitchFamily="18" charset="0"/>
                <a:cs typeface="Times New Roman" panose="02020603050405020304" pitchFamily="18" charset="0"/>
              </a:rPr>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just go back a bit to this engagement.</a:t>
            </a:r>
          </a:p>
          <a:p>
            <a:pPr lvl="0"/>
            <a:endParaRPr lang="en-US" dirty="0"/>
          </a:p>
          <a:p>
            <a:pPr lvl="0"/>
            <a:r>
              <a:rPr lang="en-US" dirty="0"/>
              <a:t>We, Accenture have embarked on a 3 month plot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 Clearly with such grand scale, this comes with a lot of data and with such vast amounts of data comes challenges.</a:t>
            </a:r>
          </a:p>
          <a:p>
            <a:pPr lvl="0"/>
            <a:r>
              <a:rPr lang="en-US" dirty="0"/>
              <a:t>To give a background on how much data you've been creating:</a:t>
            </a:r>
          </a:p>
          <a:p>
            <a:pPr lvl="0"/>
            <a:endParaRPr lang="en-US" dirty="0"/>
          </a:p>
          <a:p>
            <a:pPr marL="171450" lvl="0" indent="-171450">
              <a:buFont typeface="Arial" panose="020B0604020202020204" pitchFamily="34" charset="0"/>
              <a:buChar char="•"/>
            </a:pPr>
            <a:r>
              <a:rPr lang="en-US" dirty="0"/>
              <a:t>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vital.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principal has worked with the worlds biggest clients on solving their data problems and was heavily involved in the data engineering side of this project.</a:t>
            </a:r>
          </a:p>
          <a:p>
            <a:pPr lvl="0"/>
            <a:endParaRPr lang="en-US" dirty="0"/>
          </a:p>
          <a:p>
            <a:pPr lvl="0"/>
            <a:r>
              <a:rPr lang="en-US" dirty="0"/>
              <a:t>And finally myself, Onyinye Ifemkpa,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cleaning - after understanding your business, we then cleaned the available datasets and thought about what an ideal dataset should look like for this problem.</a:t>
            </a:r>
          </a:p>
          <a:p>
            <a:pPr lvl="0"/>
            <a:r>
              <a:rPr lang="en-US" dirty="0"/>
              <a:t>3. Data modelling - After ensuring the data was clean for analysis, we needed to process and model this data into a dataset that can precisely answer the business questions and produce the results needed.</a:t>
            </a:r>
          </a:p>
          <a:p>
            <a:pPr lvl="0"/>
            <a:r>
              <a:rPr lang="en-US" dirty="0"/>
              <a:t>4. Data analysis -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1091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1100.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83820" y="3771901"/>
            <a:ext cx="13373099" cy="3394172"/>
          </a:xfrm>
        </p:spPr>
        <p:txBody>
          <a:bodyPr anchor="b">
            <a:normAutofit/>
          </a:bodyPr>
          <a:lstStyle>
            <a:lvl1pPr>
              <a:defRPr sz="8100"/>
            </a:lvl1pPr>
          </a:lstStyle>
          <a:p>
            <a:r>
              <a:rPr lang="en-US"/>
              <a:t>Click to edit Master title style</a:t>
            </a:r>
            <a:endParaRPr lang="en-US" dirty="0"/>
          </a:p>
        </p:txBody>
      </p:sp>
      <p:sp>
        <p:nvSpPr>
          <p:cNvPr id="3" name="Subtitle 2"/>
          <p:cNvSpPr>
            <a:spLocks noGrp="1"/>
          </p:cNvSpPr>
          <p:nvPr>
            <p:ph type="subTitle" idx="1"/>
          </p:nvPr>
        </p:nvSpPr>
        <p:spPr>
          <a:xfrm>
            <a:off x="3883820" y="7166069"/>
            <a:ext cx="13373099" cy="1689425"/>
          </a:xfrm>
        </p:spPr>
        <p:txBody>
          <a:bodyPr anchor="t"/>
          <a:lstStyle>
            <a:lvl1pPr marL="0" indent="0" algn="l">
              <a:buNone/>
              <a:defRPr>
                <a:solidFill>
                  <a:schemeClr val="tx1">
                    <a:lumMod val="65000"/>
                    <a:lumOff val="3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8/3/2023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6485716"/>
            <a:ext cx="2616978" cy="1167884"/>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797719" y="6794311"/>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55340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3883819" y="914400"/>
            <a:ext cx="13373099" cy="4675560"/>
          </a:xfrm>
        </p:spPr>
        <p:txBody>
          <a:bodyPr anchor="ctr">
            <a:normAutofit/>
          </a:bodyPr>
          <a:lstStyle>
            <a:lvl1pPr algn="l">
              <a:defRPr sz="7200" b="0" cap="none"/>
            </a:lvl1pPr>
          </a:lstStyle>
          <a:p>
            <a:r>
              <a:rPr lang="en-US"/>
              <a:t>Click to edit Master title style</a:t>
            </a:r>
            <a:endParaRPr lang="en-US" dirty="0"/>
          </a:p>
        </p:txBody>
      </p:sp>
      <p:sp>
        <p:nvSpPr>
          <p:cNvPr id="3" name="Text Placeholder 2"/>
          <p:cNvSpPr>
            <a:spLocks noGrp="1"/>
          </p:cNvSpPr>
          <p:nvPr>
            <p:ph type="body" idx="1"/>
          </p:nvPr>
        </p:nvSpPr>
        <p:spPr>
          <a:xfrm>
            <a:off x="3883819" y="6531069"/>
            <a:ext cx="13373099" cy="2333796"/>
          </a:xfrm>
        </p:spPr>
        <p:txBody>
          <a:bodyPr anchor="ctr">
            <a:normAutofit/>
          </a:bodyPr>
          <a:lstStyle>
            <a:lvl1pPr marL="0" indent="0" algn="l">
              <a:buNone/>
              <a:defRPr sz="2700">
                <a:solidFill>
                  <a:schemeClr val="tx1">
                    <a:lumMod val="65000"/>
                    <a:lumOff val="3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6283" y="47672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797719" y="4866209"/>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57660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74924" y="914400"/>
            <a:ext cx="12590889" cy="4343400"/>
          </a:xfrm>
        </p:spPr>
        <p:txBody>
          <a:bodyPr anchor="ctr">
            <a:normAutofit/>
          </a:bodyPr>
          <a:lstStyle>
            <a:lvl1pPr algn="l">
              <a:defRPr sz="72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4912518" y="5257800"/>
            <a:ext cx="11304831"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3883819" y="6531069"/>
            <a:ext cx="13373099" cy="2333796"/>
          </a:xfrm>
        </p:spPr>
        <p:txBody>
          <a:bodyPr anchor="ctr">
            <a:normAutofit/>
          </a:bodyPr>
          <a:lstStyle>
            <a:lvl1pPr marL="0" indent="0" algn="l">
              <a:buNone/>
              <a:defRPr sz="2700">
                <a:solidFill>
                  <a:schemeClr val="tx1">
                    <a:lumMod val="65000"/>
                    <a:lumOff val="3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6283" y="47672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797719" y="4866209"/>
            <a:ext cx="1169651" cy="547688"/>
          </a:xfrm>
        </p:spPr>
        <p:txBody>
          <a:bodyPr/>
          <a:lstStyle/>
          <a:p>
            <a:fld id="{B6F15528-21DE-4FAA-801E-634DDDAF4B2B}" type="slidenum">
              <a:rPr lang="en-US" smtClean="0"/>
              <a:pPr/>
              <a:t>‹#›</a:t>
            </a:fld>
            <a:endParaRPr lang="en-US"/>
          </a:p>
        </p:txBody>
      </p:sp>
      <p:sp>
        <p:nvSpPr>
          <p:cNvPr id="14" name="TextBox 13"/>
          <p:cNvSpPr txBox="1"/>
          <p:nvPr/>
        </p:nvSpPr>
        <p:spPr>
          <a:xfrm>
            <a:off x="3701478" y="972008"/>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
        <p:nvSpPr>
          <p:cNvPr id="15" name="TextBox 14"/>
          <p:cNvSpPr txBox="1"/>
          <p:nvPr/>
        </p:nvSpPr>
        <p:spPr>
          <a:xfrm>
            <a:off x="16672278" y="4357959"/>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89977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3883820" y="3657601"/>
            <a:ext cx="13373100" cy="4087268"/>
          </a:xfrm>
        </p:spPr>
        <p:txBody>
          <a:bodyPr anchor="b">
            <a:normAutofit/>
          </a:bodyPr>
          <a:lstStyle>
            <a:lvl1pPr algn="l">
              <a:defRPr sz="7200" b="0"/>
            </a:lvl1pPr>
          </a:lstStyle>
          <a:p>
            <a:r>
              <a:rPr lang="en-US"/>
              <a:t>Click to edit Master title style</a:t>
            </a:r>
            <a:endParaRPr lang="en-US" dirty="0"/>
          </a:p>
        </p:txBody>
      </p:sp>
      <p:sp>
        <p:nvSpPr>
          <p:cNvPr id="4" name="Text Placeholder 3"/>
          <p:cNvSpPr>
            <a:spLocks noGrp="1"/>
          </p:cNvSpPr>
          <p:nvPr>
            <p:ph type="body" sz="half" idx="2"/>
          </p:nvPr>
        </p:nvSpPr>
        <p:spPr>
          <a:xfrm>
            <a:off x="3883820" y="7772400"/>
            <a:ext cx="13373100" cy="1094433"/>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6283" y="7367588"/>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97719" y="7474631"/>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17505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4274924" y="914400"/>
            <a:ext cx="12590889" cy="4343400"/>
          </a:xfrm>
        </p:spPr>
        <p:txBody>
          <a:bodyPr anchor="ctr">
            <a:normAutofit/>
          </a:bodyPr>
          <a:lstStyle>
            <a:lvl1pPr algn="l">
              <a:defRPr sz="72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3883818" y="6515100"/>
            <a:ext cx="13373100" cy="1257300"/>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883820" y="7772400"/>
            <a:ext cx="13373100" cy="1094433"/>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6283" y="7367588"/>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97719" y="7474631"/>
            <a:ext cx="1169651" cy="547688"/>
          </a:xfrm>
        </p:spPr>
        <p:txBody>
          <a:bodyPr/>
          <a:lstStyle/>
          <a:p>
            <a:fld id="{B6F15528-21DE-4FAA-801E-634DDDAF4B2B}" type="slidenum">
              <a:rPr lang="en-US" smtClean="0"/>
              <a:pPr/>
              <a:t>‹#›</a:t>
            </a:fld>
            <a:endParaRPr lang="en-US"/>
          </a:p>
        </p:txBody>
      </p:sp>
      <p:sp>
        <p:nvSpPr>
          <p:cNvPr id="17" name="TextBox 16"/>
          <p:cNvSpPr txBox="1"/>
          <p:nvPr/>
        </p:nvSpPr>
        <p:spPr>
          <a:xfrm>
            <a:off x="3701478" y="972008"/>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
        <p:nvSpPr>
          <p:cNvPr id="18" name="TextBox 17"/>
          <p:cNvSpPr txBox="1"/>
          <p:nvPr/>
        </p:nvSpPr>
        <p:spPr>
          <a:xfrm>
            <a:off x="16672278" y="4357959"/>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98995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3883819" y="941111"/>
            <a:ext cx="13373099" cy="4320030"/>
          </a:xfrm>
        </p:spPr>
        <p:txBody>
          <a:bodyPr anchor="ctr">
            <a:normAutofit/>
          </a:bodyPr>
          <a:lstStyle>
            <a:lvl1pPr algn="l">
              <a:defRPr sz="7200" b="0"/>
            </a:lvl1pPr>
          </a:lstStyle>
          <a:p>
            <a:r>
              <a:rPr lang="en-US"/>
              <a:t>Click to edit Master title style</a:t>
            </a:r>
            <a:endParaRPr lang="en-US" dirty="0"/>
          </a:p>
        </p:txBody>
      </p:sp>
      <p:sp>
        <p:nvSpPr>
          <p:cNvPr id="21" name="Text Placeholder 9"/>
          <p:cNvSpPr>
            <a:spLocks noGrp="1"/>
          </p:cNvSpPr>
          <p:nvPr>
            <p:ph type="body" sz="quarter" idx="13"/>
          </p:nvPr>
        </p:nvSpPr>
        <p:spPr>
          <a:xfrm>
            <a:off x="3883818" y="6515100"/>
            <a:ext cx="13373100" cy="1257300"/>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883820" y="7772400"/>
            <a:ext cx="13373100" cy="1094433"/>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6283" y="7367588"/>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97719" y="7474631"/>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2796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8/3/2023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915035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942219" y="941108"/>
            <a:ext cx="3311402" cy="7925726"/>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3883818" y="941108"/>
            <a:ext cx="9715500" cy="7925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8/3/2023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9414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89388" y="936165"/>
            <a:ext cx="13367531" cy="1921335"/>
          </a:xfrm>
        </p:spPr>
        <p:txBody>
          <a:bodyPr/>
          <a:lstStyle/>
          <a:p>
            <a:r>
              <a:rPr lang="en-US"/>
              <a:t>Click to edit Master title style</a:t>
            </a:r>
            <a:endParaRPr lang="en-US" dirty="0"/>
          </a:p>
        </p:txBody>
      </p:sp>
      <p:sp>
        <p:nvSpPr>
          <p:cNvPr id="3" name="Content Placeholder 2"/>
          <p:cNvSpPr>
            <a:spLocks noGrp="1"/>
          </p:cNvSpPr>
          <p:nvPr>
            <p:ph idx="1"/>
          </p:nvPr>
        </p:nvSpPr>
        <p:spPr>
          <a:xfrm>
            <a:off x="3883818" y="3200400"/>
            <a:ext cx="13373100" cy="56664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8/3/2023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29524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83819" y="3088125"/>
            <a:ext cx="13373099" cy="220320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3883819" y="5295194"/>
            <a:ext cx="13373099" cy="1290600"/>
          </a:xfrm>
        </p:spPr>
        <p:txBody>
          <a:bodyPr anchor="t"/>
          <a:lstStyle>
            <a:lvl1pPr marL="0" indent="0" algn="l">
              <a:buNone/>
              <a:defRPr sz="3000">
                <a:solidFill>
                  <a:schemeClr val="tx1">
                    <a:lumMod val="65000"/>
                    <a:lumOff val="3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6283" y="47672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797719" y="4866209"/>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44030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83818" y="3200400"/>
            <a:ext cx="6470796" cy="56664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786121" y="3189333"/>
            <a:ext cx="6470796" cy="56664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8/3/2023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797719" y="1181674"/>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95885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409060" y="2959055"/>
            <a:ext cx="5989098"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3883819" y="3823449"/>
            <a:ext cx="6514340" cy="50310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259944" y="2954213"/>
            <a:ext cx="5998502"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10750436" y="3818607"/>
            <a:ext cx="6508011" cy="50310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8/3/2023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797719" y="1181674"/>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43687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8/3/2023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08273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96531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3819" y="669132"/>
            <a:ext cx="5257799" cy="1464468"/>
          </a:xfrm>
        </p:spPr>
        <p:txBody>
          <a:bodyPr anchor="b"/>
          <a:lstStyle>
            <a:lvl1pPr algn="l">
              <a:defRPr sz="3000" b="0"/>
            </a:lvl1pPr>
          </a:lstStyle>
          <a:p>
            <a:r>
              <a:rPr lang="en-US"/>
              <a:t>Click to edit Master title style</a:t>
            </a:r>
            <a:endParaRPr lang="en-US" dirty="0"/>
          </a:p>
        </p:txBody>
      </p:sp>
      <p:sp>
        <p:nvSpPr>
          <p:cNvPr id="3" name="Content Placeholder 2"/>
          <p:cNvSpPr>
            <a:spLocks noGrp="1"/>
          </p:cNvSpPr>
          <p:nvPr>
            <p:ph idx="1"/>
          </p:nvPr>
        </p:nvSpPr>
        <p:spPr>
          <a:xfrm>
            <a:off x="9484518" y="669133"/>
            <a:ext cx="7772400" cy="812244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883819" y="2397920"/>
            <a:ext cx="5257799" cy="6393654"/>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8148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3820" y="7200900"/>
            <a:ext cx="13373100"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3818" y="952448"/>
            <a:ext cx="13373100" cy="5782455"/>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3883820" y="8051007"/>
            <a:ext cx="13373100"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6283" y="7367588"/>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97719" y="7474631"/>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9664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2" y="342900"/>
            <a:ext cx="4277274" cy="9957942"/>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40832" y="-45"/>
            <a:ext cx="3535011" cy="10279925"/>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274320" cy="10287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3889387" y="936165"/>
            <a:ext cx="13367531" cy="19213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883818" y="3200400"/>
            <a:ext cx="13373100" cy="5829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542419" y="9195656"/>
            <a:ext cx="1719425" cy="555594"/>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8/3/2023</a:t>
            </a:fld>
            <a:endParaRPr lang="en-US"/>
          </a:p>
        </p:txBody>
      </p:sp>
      <p:sp>
        <p:nvSpPr>
          <p:cNvPr id="5" name="Footer Placeholder 4"/>
          <p:cNvSpPr>
            <a:spLocks noGrp="1"/>
          </p:cNvSpPr>
          <p:nvPr>
            <p:ph type="ftr" sz="quarter" idx="3"/>
          </p:nvPr>
        </p:nvSpPr>
        <p:spPr>
          <a:xfrm>
            <a:off x="3883819" y="9203713"/>
            <a:ext cx="11429999"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797719" y="1181674"/>
            <a:ext cx="1169651" cy="547688"/>
          </a:xfrm>
          <a:prstGeom prst="rect">
            <a:avLst/>
          </a:prstGeom>
        </p:spPr>
        <p:txBody>
          <a:bodyPr vert="horz" lIns="91440" tIns="45720" rIns="91440" bIns="45720" rtlCol="0" anchor="ctr"/>
          <a:lstStyle>
            <a:lvl1pPr algn="r">
              <a:defRPr sz="3000">
                <a:solidFill>
                  <a:srgbClr val="FEFFFF"/>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26627929"/>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Lst>
  <p:txStyles>
    <p:titleStyle>
      <a:lvl1pPr algn="l" defTabSz="6858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flipH="1">
            <a:off x="18288000" y="0"/>
            <a:ext cx="45719" cy="10287000"/>
          </a:xfrm>
          <a:prstGeom prst="rect">
            <a:avLst/>
          </a:prstGeom>
          <a:solidFill>
            <a:srgbClr val="FFFFFF"/>
          </a:solidFill>
        </p:spPr>
      </p:sp>
      <p:grpSp>
        <p:nvGrpSpPr>
          <p:cNvPr id="3" name="Group 3"/>
          <p:cNvGrpSpPr/>
          <p:nvPr/>
        </p:nvGrpSpPr>
        <p:grpSpPr>
          <a:xfrm>
            <a:off x="7820773"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755563"/>
          </a:xfrm>
          <a:prstGeom prst="rect">
            <a:avLst/>
          </a:prstGeom>
        </p:spPr>
        <p:txBody>
          <a:bodyPr lIns="0" tIns="0" rIns="0" bIns="0" rtlCol="0" anchor="t">
            <a:spAutoFit/>
          </a:bodyPr>
          <a:lstStyle/>
          <a:p>
            <a:pPr algn="ctr">
              <a:lnSpc>
                <a:spcPts val="11059"/>
              </a:lnSpc>
            </a:pPr>
            <a:r>
              <a:rPr lang="en-US" sz="8800" spc="-105" dirty="0">
                <a:solidFill>
                  <a:srgbClr val="FFFFFF"/>
                </a:solidFill>
                <a:latin typeface="Times New Roman" panose="02020603050405020304" pitchFamily="18" charset="0"/>
                <a:cs typeface="Times New Roman" panose="02020603050405020304" pitchFamily="18" charset="0"/>
              </a:rPr>
              <a:t>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Times New Roman" panose="02020603050405020304" pitchFamily="18" charset="0"/>
                <a:cs typeface="Times New Roman" panose="02020603050405020304" pitchFamily="18"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71529"/>
            <a:chOff x="0" y="-47625"/>
            <a:chExt cx="7569956" cy="1162039"/>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22424"/>
            </a:xfrm>
            <a:prstGeom prst="rect">
              <a:avLst/>
            </a:prstGeom>
          </p:spPr>
          <p:txBody>
            <a:bodyPr lIns="0" tIns="0" rIns="0" bIns="0" rtlCol="0" anchor="t">
              <a:spAutoFit/>
            </a:bodyPr>
            <a:lstStyle/>
            <a:p>
              <a:pPr>
                <a:lnSpc>
                  <a:spcPts val="2660"/>
                </a:lnSpc>
              </a:pPr>
              <a:endParaRPr lang="en-US" sz="1900" spc="-19" dirty="0">
                <a:solidFill>
                  <a:srgbClr val="000000"/>
                </a:solidFill>
                <a:latin typeface="Times New Roman" panose="02020603050405020304" pitchFamily="18"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Times New Roman" panose="02020603050405020304" pitchFamily="18"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71529"/>
            <a:chOff x="0" y="-47625"/>
            <a:chExt cx="7569956" cy="1162039"/>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22424"/>
            </a:xfrm>
            <a:prstGeom prst="rect">
              <a:avLst/>
            </a:prstGeom>
          </p:spPr>
          <p:txBody>
            <a:bodyPr lIns="0" tIns="0" rIns="0" bIns="0" rtlCol="0" anchor="t">
              <a:spAutoFit/>
            </a:bodyPr>
            <a:lstStyle/>
            <a:p>
              <a:pPr>
                <a:lnSpc>
                  <a:spcPts val="2660"/>
                </a:lnSpc>
              </a:pPr>
              <a:endParaRPr lang="en-US" sz="1900" spc="-19" dirty="0">
                <a:solidFill>
                  <a:srgbClr val="000000"/>
                </a:solidFill>
                <a:latin typeface="Times New Roman" panose="02020603050405020304" pitchFamily="18"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Times New Roman" panose="02020603050405020304" pitchFamily="18" charset="0"/>
              </a:endParaRPr>
            </a:p>
          </p:txBody>
        </p:sp>
      </p:grpSp>
      <p:grpSp>
        <p:nvGrpSpPr>
          <p:cNvPr id="26" name="Group 25">
            <a:extLst>
              <a:ext uri="{FF2B5EF4-FFF2-40B4-BE49-F238E27FC236}">
                <a16:creationId xmlns:a16="http://schemas.microsoft.com/office/drawing/2014/main" id="{F1874E57-C775-2B41-8A91-6423DF4C28AF}"/>
              </a:ext>
            </a:extLst>
          </p:cNvPr>
          <p:cNvGrpSpPr/>
          <p:nvPr/>
        </p:nvGrpSpPr>
        <p:grpSpPr>
          <a:xfrm>
            <a:off x="11724630" y="1494865"/>
            <a:ext cx="5677467" cy="1559436"/>
            <a:chOff x="0" y="-47625"/>
            <a:chExt cx="7569956" cy="1813195"/>
          </a:xfrm>
        </p:grpSpPr>
        <p:sp>
          <p:nvSpPr>
            <p:cNvPr id="27" name="TextBox 12">
              <a:extLst>
                <a:ext uri="{FF2B5EF4-FFF2-40B4-BE49-F238E27FC236}">
                  <a16:creationId xmlns:a16="http://schemas.microsoft.com/office/drawing/2014/main" id="{B930539D-B309-DF4F-BB41-4D61D91F7FC2}"/>
                </a:ext>
              </a:extLst>
            </p:cNvPr>
            <p:cNvSpPr txBox="1"/>
            <p:nvPr/>
          </p:nvSpPr>
          <p:spPr>
            <a:xfrm>
              <a:off x="0" y="691991"/>
              <a:ext cx="7569956" cy="1073579"/>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spc="-19" dirty="0">
                  <a:latin typeface="Times New Roman" panose="02020603050405020304" pitchFamily="18" charset="0"/>
                  <a:ea typeface="Gadugi" panose="020B0502040204020203" pitchFamily="34" charset="0"/>
                  <a:cs typeface="Times New Roman" panose="02020603050405020304" pitchFamily="18" charset="0"/>
                </a:rPr>
                <a:t>Animals and science are the two most popular categories of content, showing that people enjoy "real-life" and "factual" content the most.</a:t>
              </a:r>
            </a:p>
          </p:txBody>
        </p:sp>
        <p:sp>
          <p:nvSpPr>
            <p:cNvPr id="28" name="TextBox 13">
              <a:extLst>
                <a:ext uri="{FF2B5EF4-FFF2-40B4-BE49-F238E27FC236}">
                  <a16:creationId xmlns:a16="http://schemas.microsoft.com/office/drawing/2014/main" id="{EA775DEA-C6AD-DC4F-AE61-910FBC29EA06}"/>
                </a:ext>
              </a:extLst>
            </p:cNvPr>
            <p:cNvSpPr txBox="1"/>
            <p:nvPr/>
          </p:nvSpPr>
          <p:spPr>
            <a:xfrm>
              <a:off x="0" y="-47625"/>
              <a:ext cx="7569956" cy="397672"/>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940"/>
                </a:lnSpc>
              </a:pPr>
              <a:r>
                <a:rPr lang="en-US" sz="2100" spc="-21" dirty="0">
                  <a:latin typeface="Times New Roman" panose="02020603050405020304" pitchFamily="18" charset="0"/>
                  <a:ea typeface="Gadugi" panose="020B0502040204020203" pitchFamily="34" charset="0"/>
                  <a:cs typeface="Times New Roman" panose="02020603050405020304" pitchFamily="18" charset="0"/>
                </a:rPr>
                <a:t>ANALYSIS</a:t>
              </a:r>
            </a:p>
          </p:txBody>
        </p:sp>
      </p:grpSp>
      <p:grpSp>
        <p:nvGrpSpPr>
          <p:cNvPr id="29" name="Group 28">
            <a:extLst>
              <a:ext uri="{FF2B5EF4-FFF2-40B4-BE49-F238E27FC236}">
                <a16:creationId xmlns:a16="http://schemas.microsoft.com/office/drawing/2014/main" id="{234FDAED-EE10-3949-A2A9-F81AC41AFAEF}"/>
              </a:ext>
            </a:extLst>
          </p:cNvPr>
          <p:cNvGrpSpPr/>
          <p:nvPr/>
        </p:nvGrpSpPr>
        <p:grpSpPr>
          <a:xfrm>
            <a:off x="11581833" y="4012287"/>
            <a:ext cx="5677467" cy="2256525"/>
            <a:chOff x="0" y="-47625"/>
            <a:chExt cx="7569956" cy="3008699"/>
          </a:xfrm>
        </p:grpSpPr>
        <p:sp>
          <p:nvSpPr>
            <p:cNvPr id="30" name="TextBox 8">
              <a:extLst>
                <a:ext uri="{FF2B5EF4-FFF2-40B4-BE49-F238E27FC236}">
                  <a16:creationId xmlns:a16="http://schemas.microsoft.com/office/drawing/2014/main" id="{269B9A6F-DC02-FD48-875A-DE49C95589FA}"/>
                </a:ext>
              </a:extLst>
            </p:cNvPr>
            <p:cNvSpPr txBox="1"/>
            <p:nvPr/>
          </p:nvSpPr>
          <p:spPr>
            <a:xfrm>
              <a:off x="0" y="691990"/>
              <a:ext cx="7569956" cy="2269084"/>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60"/>
                </a:lnSpc>
              </a:pPr>
              <a:r>
                <a:rPr lang="en-US" sz="2000" spc="-19" dirty="0">
                  <a:latin typeface="Times New Roman" panose="02020603050405020304" pitchFamily="18" charset="0"/>
                  <a:ea typeface="Gadugi" panose="020B0502040204020203" pitchFamily="34" charset="0"/>
                  <a:cs typeface="Times New Roman" panose="02020603050405020304" pitchFamily="18" charset="0"/>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p:txBody>
        </p:sp>
        <p:sp>
          <p:nvSpPr>
            <p:cNvPr id="31" name="TextBox 9">
              <a:extLst>
                <a:ext uri="{FF2B5EF4-FFF2-40B4-BE49-F238E27FC236}">
                  <a16:creationId xmlns:a16="http://schemas.microsoft.com/office/drawing/2014/main" id="{9BE98286-20D0-0F43-95FD-A7486B483CB2}"/>
                </a:ext>
              </a:extLst>
            </p:cNvPr>
            <p:cNvSpPr txBox="1"/>
            <p:nvPr/>
          </p:nvSpPr>
          <p:spPr>
            <a:xfrm>
              <a:off x="0" y="-47625"/>
              <a:ext cx="7569956" cy="453201"/>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940"/>
                </a:lnSpc>
              </a:pPr>
              <a:r>
                <a:rPr lang="en-US" sz="2100" spc="-21" dirty="0">
                  <a:latin typeface="Times New Roman" panose="02020603050405020304" pitchFamily="18" charset="0"/>
                  <a:ea typeface="Gadugi" panose="020B0502040204020203" pitchFamily="34" charset="0"/>
                  <a:cs typeface="Times New Roman" panose="02020603050405020304" pitchFamily="18" charset="0"/>
                </a:rPr>
                <a:t>INSIGHT</a:t>
              </a:r>
            </a:p>
          </p:txBody>
        </p:sp>
      </p:grpSp>
      <p:sp>
        <p:nvSpPr>
          <p:cNvPr id="32" name="TextBox 16">
            <a:extLst>
              <a:ext uri="{FF2B5EF4-FFF2-40B4-BE49-F238E27FC236}">
                <a16:creationId xmlns:a16="http://schemas.microsoft.com/office/drawing/2014/main" id="{C86FA57A-D9CA-A84F-BD9F-47A86DB6898F}"/>
              </a:ext>
            </a:extLst>
          </p:cNvPr>
          <p:cNvSpPr txBox="1"/>
          <p:nvPr/>
        </p:nvSpPr>
        <p:spPr>
          <a:xfrm>
            <a:off x="11581833" y="7180985"/>
            <a:ext cx="5677467" cy="344646"/>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940"/>
              </a:lnSpc>
            </a:pPr>
            <a:r>
              <a:rPr lang="en-US" sz="2100" spc="-21" dirty="0">
                <a:latin typeface="Times New Roman" panose="02020603050405020304" pitchFamily="18" charset="0"/>
                <a:ea typeface="Gadugi" panose="020B0502040204020203" pitchFamily="34" charset="0"/>
                <a:cs typeface="Times New Roman" panose="02020603050405020304" pitchFamily="18" charset="0"/>
              </a:rPr>
              <a:t>NEXT STEPS</a:t>
            </a:r>
          </a:p>
        </p:txBody>
      </p:sp>
      <p:sp>
        <p:nvSpPr>
          <p:cNvPr id="33" name="TextBox 15">
            <a:extLst>
              <a:ext uri="{FF2B5EF4-FFF2-40B4-BE49-F238E27FC236}">
                <a16:creationId xmlns:a16="http://schemas.microsoft.com/office/drawing/2014/main" id="{3878C91A-A881-2246-B808-8E2A770FCD2C}"/>
              </a:ext>
            </a:extLst>
          </p:cNvPr>
          <p:cNvSpPr txBox="1"/>
          <p:nvPr/>
        </p:nvSpPr>
        <p:spPr>
          <a:xfrm>
            <a:off x="11589854" y="7663843"/>
            <a:ext cx="5677467" cy="1362809"/>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60"/>
              </a:lnSpc>
            </a:pPr>
            <a:r>
              <a:rPr lang="en-US" sz="2000" spc="-19" dirty="0">
                <a:latin typeface="Times New Roman" panose="02020603050405020304" pitchFamily="18" charset="0"/>
                <a:ea typeface="Gadugi" panose="020B0502040204020203" pitchFamily="34" charset="0"/>
                <a:cs typeface="Times New Roman" panose="02020603050405020304" pitchFamily="18" charset="0"/>
              </a:rPr>
              <a:t>This ad-hoc analysis is insightful, but it's time to take this analysis into large scale production for real-time understanding of your business. We can show you how to do this.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24412"/>
          </a:xfrm>
          <a:prstGeom prst="rect">
            <a:avLst/>
          </a:prstGeom>
        </p:spPr>
        <p:txBody>
          <a:bodyPr lIns="0" tIns="0" rIns="0" bIns="0" rtlCol="0" anchor="t">
            <a:spAutoFit/>
          </a:bodyPr>
          <a:lstStyle/>
          <a:p>
            <a:pPr>
              <a:lnSpc>
                <a:spcPts val="3640"/>
              </a:lnSpc>
            </a:pPr>
            <a:r>
              <a:rPr lang="en-US" sz="2600" spc="-26" dirty="0">
                <a:solidFill>
                  <a:srgbClr val="FFFFFF"/>
                </a:solidFill>
                <a:latin typeface="Times New Roman" panose="02020603050405020304" pitchFamily="18" charset="0"/>
                <a:cs typeface="Times New Roman" panose="02020603050405020304" pitchFamily="18"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Times New Roman" panose="02020603050405020304" pitchFamily="18" charset="0"/>
                <a:cs typeface="Times New Roman" panose="02020603050405020304" pitchFamily="18"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4945644"/>
            <a:chOff x="0" y="0"/>
            <a:chExt cx="11564591" cy="4943012"/>
          </a:xfrm>
        </p:grpSpPr>
        <p:sp>
          <p:nvSpPr>
            <p:cNvPr id="3" name="TextBox 3"/>
            <p:cNvSpPr txBox="1"/>
            <p:nvPr/>
          </p:nvSpPr>
          <p:spPr>
            <a:xfrm>
              <a:off x="0" y="0"/>
              <a:ext cx="11564591" cy="1230451"/>
            </a:xfrm>
            <a:prstGeom prst="rect">
              <a:avLst/>
            </a:prstGeom>
          </p:spPr>
          <p:txBody>
            <a:bodyPr lIns="0" tIns="0" rIns="0" bIns="0" rtlCol="0" anchor="t">
              <a:spAutoFit/>
            </a:bodyPr>
            <a:lstStyle/>
            <a:p>
              <a:pPr>
                <a:lnSpc>
                  <a:spcPts val="9600"/>
                </a:lnSpc>
              </a:pPr>
              <a:r>
                <a:rPr lang="en-US" sz="8000" b="1" spc="-80" dirty="0">
                  <a:latin typeface="Times New Roman" panose="02020603050405020304" pitchFamily="18" charset="0"/>
                  <a:cs typeface="Times New Roman" panose="02020603050405020304" pitchFamily="18" charset="0"/>
                </a:rPr>
                <a:t>Today's agenda</a:t>
              </a:r>
            </a:p>
          </p:txBody>
        </p:sp>
        <p:sp>
          <p:nvSpPr>
            <p:cNvPr id="4" name="TextBox 4"/>
            <p:cNvSpPr txBox="1"/>
            <p:nvPr/>
          </p:nvSpPr>
          <p:spPr>
            <a:xfrm>
              <a:off x="0" y="2359065"/>
              <a:ext cx="11564591" cy="2583947"/>
            </a:xfrm>
            <a:prstGeom prst="rect">
              <a:avLst/>
            </a:prstGeom>
          </p:spPr>
          <p:txBody>
            <a:bodyPr lIns="0" tIns="0" rIns="0" bIns="0" rtlCol="0" anchor="t">
              <a:spAutoFit/>
            </a:bodyPr>
            <a:lstStyle/>
            <a:p>
              <a:r>
                <a:rPr lang="en-US" sz="2800" spc="-19" dirty="0">
                  <a:latin typeface="Times New Roman" panose="02020603050405020304" pitchFamily="18" charset="0"/>
                  <a:cs typeface="Times New Roman" panose="02020603050405020304" pitchFamily="18" charset="0"/>
                </a:rPr>
                <a:t>Project recap</a:t>
              </a:r>
            </a:p>
            <a:p>
              <a:r>
                <a:rPr lang="en-US" sz="2800" spc="-19" dirty="0">
                  <a:latin typeface="Times New Roman" panose="02020603050405020304" pitchFamily="18" charset="0"/>
                  <a:cs typeface="Times New Roman" panose="02020603050405020304" pitchFamily="18" charset="0"/>
                </a:rPr>
                <a:t>Problem</a:t>
              </a:r>
            </a:p>
            <a:p>
              <a:r>
                <a:rPr lang="en-US" sz="2800" spc="-19" dirty="0">
                  <a:latin typeface="Times New Roman" panose="02020603050405020304" pitchFamily="18" charset="0"/>
                  <a:cs typeface="Times New Roman" panose="02020603050405020304" pitchFamily="18" charset="0"/>
                </a:rPr>
                <a:t>The Analytics team</a:t>
              </a:r>
            </a:p>
            <a:p>
              <a:r>
                <a:rPr lang="en-US" sz="2800" spc="-19" dirty="0">
                  <a:latin typeface="Times New Roman" panose="02020603050405020304" pitchFamily="18" charset="0"/>
                  <a:cs typeface="Times New Roman" panose="02020603050405020304" pitchFamily="18" charset="0"/>
                </a:rPr>
                <a:t>Process</a:t>
              </a:r>
            </a:p>
            <a:p>
              <a:r>
                <a:rPr lang="en-US" sz="2800" spc="-19" dirty="0">
                  <a:latin typeface="Times New Roman" panose="02020603050405020304" pitchFamily="18" charset="0"/>
                  <a:cs typeface="Times New Roman" panose="02020603050405020304" pitchFamily="18" charset="0"/>
                </a:rPr>
                <a:t>Insights</a:t>
              </a:r>
            </a:p>
            <a:p>
              <a:r>
                <a:rPr lang="en-US" sz="2800" spc="-19" dirty="0">
                  <a:latin typeface="Times New Roman" panose="02020603050405020304" pitchFamily="18" charset="0"/>
                  <a:cs typeface="Times New Roman" panose="02020603050405020304" pitchFamily="18"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8499198" y="2005584"/>
            <a:ext cx="7789981" cy="6275832"/>
          </a:xfrm>
          <a:prstGeom prst="rect">
            <a:avLst/>
          </a:prstGeom>
          <a:solidFill>
            <a:schemeClr val="bg1"/>
          </a:solidFill>
        </p:spPr>
        <p:txBody>
          <a:bodyPr/>
          <a:lstStyle/>
          <a:p>
            <a:pPr>
              <a:lnSpc>
                <a:spcPts val="2660"/>
              </a:lnSpc>
            </a:pPr>
            <a:endParaRPr lang="en-US" sz="3600" spc="-19" dirty="0">
              <a:latin typeface="Gadugi" panose="020B0502040204020203" pitchFamily="34" charset="0"/>
              <a:ea typeface="Gadugi" panose="020B0502040204020203" pitchFamily="34" charset="0"/>
            </a:endParaRPr>
          </a:p>
          <a:p>
            <a:pPr>
              <a:lnSpc>
                <a:spcPts val="2660"/>
              </a:lnSpc>
            </a:pPr>
            <a:endParaRPr lang="en-US" sz="3600" spc="-19" dirty="0">
              <a:latin typeface="Gadugi" panose="020B0502040204020203" pitchFamily="34" charset="0"/>
              <a:ea typeface="Gadugi" panose="020B0502040204020203" pitchFamily="34" charset="0"/>
            </a:endParaRPr>
          </a:p>
          <a:p>
            <a:pPr algn="just"/>
            <a:r>
              <a:rPr lang="en-US" sz="3200" spc="-19" dirty="0">
                <a:latin typeface="Times New Roman" panose="02020603050405020304" pitchFamily="18" charset="0"/>
                <a:ea typeface="Gadugi" panose="020B0502040204020203" pitchFamily="34" charset="0"/>
                <a:cs typeface="Times New Roman" panose="02020603050405020304" pitchFamily="18" charset="0"/>
              </a:rPr>
              <a:t>Social Buzz is a fast growing technology unicorn that need to adapt quickly to it's global scale. Accenture has begun a 3 month POC focusing on these tasks:</a:t>
            </a:r>
          </a:p>
          <a:p>
            <a:pPr algn="just"/>
            <a:endParaRPr lang="en-US" sz="3200" spc="-19" dirty="0">
              <a:latin typeface="Times New Roman" panose="02020603050405020304" pitchFamily="18" charset="0"/>
              <a:ea typeface="Gadugi" panose="020B0502040204020203" pitchFamily="34" charset="0"/>
              <a:cs typeface="Times New Roman" panose="02020603050405020304" pitchFamily="18" charset="0"/>
            </a:endParaRPr>
          </a:p>
          <a:p>
            <a:pPr marL="410211" lvl="1" indent="-205106" algn="just">
              <a:buFont typeface="Arial"/>
              <a:buChar char="•"/>
            </a:pPr>
            <a:r>
              <a:rPr lang="en-US" sz="3200" spc="-19" dirty="0">
                <a:latin typeface="Times New Roman" panose="02020603050405020304" pitchFamily="18" charset="0"/>
                <a:ea typeface="Gadugi" panose="020B0502040204020203" pitchFamily="34" charset="0"/>
                <a:cs typeface="Times New Roman" panose="02020603050405020304" pitchFamily="18" charset="0"/>
              </a:rPr>
              <a:t>An audit of Social Buzz's big data practice</a:t>
            </a:r>
          </a:p>
          <a:p>
            <a:pPr marL="410211" lvl="1" indent="-205106" algn="just">
              <a:buFont typeface="Arial"/>
              <a:buChar char="•"/>
            </a:pPr>
            <a:r>
              <a:rPr lang="en-US" sz="3200" spc="-19" dirty="0">
                <a:latin typeface="Times New Roman" panose="02020603050405020304" pitchFamily="18" charset="0"/>
                <a:ea typeface="Gadugi" panose="020B0502040204020203" pitchFamily="34" charset="0"/>
                <a:cs typeface="Times New Roman" panose="02020603050405020304" pitchFamily="18" charset="0"/>
              </a:rPr>
              <a:t>Recommendations for a successful IPO</a:t>
            </a:r>
          </a:p>
          <a:p>
            <a:pPr marL="410210" lvl="1" indent="-205105" algn="just">
              <a:buFont typeface="Arial"/>
              <a:buChar char="•"/>
            </a:pPr>
            <a:r>
              <a:rPr lang="en-US" sz="3200" spc="-19" dirty="0">
                <a:latin typeface="Times New Roman" panose="02020603050405020304" pitchFamily="18" charset="0"/>
                <a:ea typeface="Gadugi" panose="020B0502040204020203" pitchFamily="34" charset="0"/>
                <a:cs typeface="Times New Roman" panose="02020603050405020304" pitchFamily="18" charset="0"/>
              </a:rPr>
              <a:t>Analysis to find Social Buzz's top 5 most popular categories of content </a:t>
            </a:r>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Times New Roman" panose="02020603050405020304" pitchFamily="18" charset="0"/>
                <a:cs typeface="Times New Roman" panose="02020603050405020304" pitchFamily="18"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Over </a:t>
            </a:r>
            <a:r>
              <a:rPr lang="en-US" sz="2800" u="sng" dirty="0">
                <a:latin typeface="Times New Roman" panose="02020603050405020304" pitchFamily="18" charset="0"/>
                <a:cs typeface="Times New Roman" panose="02020603050405020304" pitchFamily="18" charset="0"/>
              </a:rPr>
              <a:t>100000</a:t>
            </a:r>
            <a:r>
              <a:rPr lang="en-US" sz="2800" dirty="0">
                <a:latin typeface="Times New Roman" panose="02020603050405020304" pitchFamily="18" charset="0"/>
                <a:cs typeface="Times New Roman" panose="02020603050405020304" pitchFamily="18" charset="0"/>
              </a:rPr>
              <a:t> posts per day</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en-US" sz="2800" u="sng" dirty="0">
                <a:latin typeface="Times New Roman" panose="02020603050405020304" pitchFamily="18" charset="0"/>
                <a:cs typeface="Times New Roman" panose="02020603050405020304" pitchFamily="18" charset="0"/>
              </a:rPr>
              <a:t>36,500,000 </a:t>
            </a:r>
            <a:r>
              <a:rPr lang="en-US" sz="2800" dirty="0">
                <a:latin typeface="Times New Roman" panose="02020603050405020304" pitchFamily="18" charset="0"/>
                <a:cs typeface="Times New Roman" panose="02020603050405020304" pitchFamily="18" charset="0"/>
              </a:rPr>
              <a:t>pieces of content per year!</a:t>
            </a: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But how to Capitalize on it when there is so much?</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u="sng" dirty="0">
                <a:latin typeface="Times New Roman" panose="02020603050405020304" pitchFamily="18" charset="0"/>
                <a:cs typeface="Times New Roman" panose="02020603050405020304" pitchFamily="18" charset="0"/>
              </a:rPr>
              <a:t>Analysis to find Social Buzz’s top 5 most popular categories of content</a:t>
            </a:r>
            <a:endParaRPr lang="en-IN" sz="2000" u="sng" dirty="0">
              <a:latin typeface="Times New Roman" panose="02020603050405020304" pitchFamily="18" charset="0"/>
              <a:cs typeface="Times New Roman" panose="02020603050405020304" pitchFamily="18" charset="0"/>
            </a:endParaRPr>
          </a:p>
        </p:txBody>
      </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7"/>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Times New Roman" panose="02020603050405020304" pitchFamily="18" charset="0"/>
                <a:cs typeface="Times New Roman" panose="02020603050405020304" pitchFamily="18" charset="0"/>
              </a:rPr>
              <a:t>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2462213"/>
          </a:xfrm>
          <a:prstGeom prst="rect">
            <a:avLst/>
          </a:prstGeom>
        </p:spPr>
        <p:txBody>
          <a:bodyPr lIns="0" tIns="0" rIns="0" bIns="0" rtlCol="0" anchor="t">
            <a:spAutoFit/>
          </a:bodyPr>
          <a:lstStyle/>
          <a:p>
            <a:pPr algn="ctr">
              <a:lnSpc>
                <a:spcPts val="9600"/>
              </a:lnSpc>
            </a:pPr>
            <a:r>
              <a:rPr lang="en-US" sz="8000" spc="-80" dirty="0">
                <a:solidFill>
                  <a:srgbClr val="000000"/>
                </a:solidFill>
                <a:latin typeface="Times New Roman" panose="02020603050405020304" pitchFamily="18" charset="0"/>
                <a:cs typeface="Times New Roman" panose="02020603050405020304" pitchFamily="18" charset="0"/>
              </a:rPr>
              <a:t>The Analytics team</a:t>
            </a:r>
          </a:p>
        </p:txBody>
      </p:sp>
      <p:sp>
        <p:nvSpPr>
          <p:cNvPr id="32" name="TextBox 31">
            <a:extLst>
              <a:ext uri="{FF2B5EF4-FFF2-40B4-BE49-F238E27FC236}">
                <a16:creationId xmlns:a16="http://schemas.microsoft.com/office/drawing/2014/main" id="{507BB0E5-3846-41BF-AEA5-313391C2E8C3}"/>
              </a:ext>
            </a:extLst>
          </p:cNvPr>
          <p:cNvSpPr txBox="1"/>
          <p:nvPr/>
        </p:nvSpPr>
        <p:spPr>
          <a:xfrm>
            <a:off x="14293092" y="1485900"/>
            <a:ext cx="3842508" cy="923330"/>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ANDREW FLEMMING</a:t>
            </a:r>
          </a:p>
          <a:p>
            <a:endParaRPr lang="en-GB" b="1" dirty="0">
              <a:latin typeface="Times New Roman" panose="02020603050405020304" pitchFamily="18" charset="0"/>
              <a:cs typeface="Times New Roman" panose="02020603050405020304" pitchFamily="18" charset="0"/>
            </a:endParaRPr>
          </a:p>
          <a:p>
            <a:r>
              <a:rPr lang="en-GB" b="1" dirty="0">
                <a:latin typeface="Times New Roman" panose="02020603050405020304" pitchFamily="18" charset="0"/>
                <a:cs typeface="Times New Roman" panose="02020603050405020304" pitchFamily="18" charset="0"/>
              </a:rPr>
              <a:t>CHIEF TECHNICAL ARCHITECT</a:t>
            </a:r>
          </a:p>
        </p:txBody>
      </p:sp>
      <p:sp>
        <p:nvSpPr>
          <p:cNvPr id="33" name="TextBox 32">
            <a:extLst>
              <a:ext uri="{FF2B5EF4-FFF2-40B4-BE49-F238E27FC236}">
                <a16:creationId xmlns:a16="http://schemas.microsoft.com/office/drawing/2014/main" id="{AF1C85B0-25DC-48AF-B61B-37DDC285C283}"/>
              </a:ext>
            </a:extLst>
          </p:cNvPr>
          <p:cNvSpPr txBox="1"/>
          <p:nvPr/>
        </p:nvSpPr>
        <p:spPr>
          <a:xfrm>
            <a:off x="14343256" y="4601949"/>
            <a:ext cx="3842508" cy="923330"/>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MARCUS ROMPTON</a:t>
            </a:r>
          </a:p>
          <a:p>
            <a:endParaRPr lang="en-GB" b="1" dirty="0">
              <a:latin typeface="Times New Roman" panose="02020603050405020304" pitchFamily="18" charset="0"/>
              <a:cs typeface="Times New Roman" panose="02020603050405020304" pitchFamily="18" charset="0"/>
            </a:endParaRPr>
          </a:p>
          <a:p>
            <a:r>
              <a:rPr lang="en-GB" b="1" dirty="0">
                <a:latin typeface="Times New Roman" panose="02020603050405020304" pitchFamily="18" charset="0"/>
                <a:cs typeface="Times New Roman" panose="02020603050405020304" pitchFamily="18" charset="0"/>
              </a:rPr>
              <a:t>SENIOR PRINCIPAL</a:t>
            </a:r>
          </a:p>
        </p:txBody>
      </p:sp>
      <p:sp>
        <p:nvSpPr>
          <p:cNvPr id="34" name="TextBox 33">
            <a:extLst>
              <a:ext uri="{FF2B5EF4-FFF2-40B4-BE49-F238E27FC236}">
                <a16:creationId xmlns:a16="http://schemas.microsoft.com/office/drawing/2014/main" id="{E4854A32-7E68-43D7-884B-3F729F681C4C}"/>
              </a:ext>
            </a:extLst>
          </p:cNvPr>
          <p:cNvSpPr txBox="1"/>
          <p:nvPr/>
        </p:nvSpPr>
        <p:spPr>
          <a:xfrm>
            <a:off x="14293092" y="7491891"/>
            <a:ext cx="3842508" cy="923330"/>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ONYINYE IFEMKPA</a:t>
            </a:r>
          </a:p>
          <a:p>
            <a:endParaRPr lang="en-GB" b="1" dirty="0">
              <a:latin typeface="Times New Roman" panose="02020603050405020304" pitchFamily="18" charset="0"/>
              <a:cs typeface="Times New Roman" panose="02020603050405020304" pitchFamily="18" charset="0"/>
            </a:endParaRPr>
          </a:p>
          <a:p>
            <a:r>
              <a:rPr lang="en-GB" b="1" dirty="0">
                <a:latin typeface="Times New Roman" panose="02020603050405020304" pitchFamily="18" charset="0"/>
                <a:cs typeface="Times New Roman" panose="02020603050405020304" pitchFamily="18" charset="0"/>
              </a:rPr>
              <a:t>DATA ANALYST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Times New Roman" panose="02020603050405020304" pitchFamily="18" charset="0"/>
                <a:cs typeface="Times New Roman" panose="02020603050405020304" pitchFamily="18"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B51102E2-7345-4129-8DB4-F9F331AC94F3}"/>
              </a:ext>
            </a:extLst>
          </p:cNvPr>
          <p:cNvSpPr txBox="1"/>
          <p:nvPr/>
        </p:nvSpPr>
        <p:spPr>
          <a:xfrm>
            <a:off x="3940015" y="1484362"/>
            <a:ext cx="4569053"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DATA UNDERSTANDING</a:t>
            </a:r>
          </a:p>
        </p:txBody>
      </p:sp>
      <p:sp>
        <p:nvSpPr>
          <p:cNvPr id="40" name="TextBox 39">
            <a:extLst>
              <a:ext uri="{FF2B5EF4-FFF2-40B4-BE49-F238E27FC236}">
                <a16:creationId xmlns:a16="http://schemas.microsoft.com/office/drawing/2014/main" id="{B29F2085-33AB-4F8B-AE09-9E92A87572FA}"/>
              </a:ext>
            </a:extLst>
          </p:cNvPr>
          <p:cNvSpPr txBox="1"/>
          <p:nvPr/>
        </p:nvSpPr>
        <p:spPr>
          <a:xfrm>
            <a:off x="5947115" y="3006901"/>
            <a:ext cx="4569053"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DATA CLEANING</a:t>
            </a:r>
          </a:p>
        </p:txBody>
      </p:sp>
      <p:sp>
        <p:nvSpPr>
          <p:cNvPr id="41" name="TextBox 40">
            <a:extLst>
              <a:ext uri="{FF2B5EF4-FFF2-40B4-BE49-F238E27FC236}">
                <a16:creationId xmlns:a16="http://schemas.microsoft.com/office/drawing/2014/main" id="{9A96219F-933C-4446-941E-5C00517E5B58}"/>
              </a:ext>
            </a:extLst>
          </p:cNvPr>
          <p:cNvSpPr txBox="1"/>
          <p:nvPr/>
        </p:nvSpPr>
        <p:spPr>
          <a:xfrm>
            <a:off x="7970400" y="4489697"/>
            <a:ext cx="4569053"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DATA MODELLING</a:t>
            </a:r>
          </a:p>
        </p:txBody>
      </p:sp>
      <p:sp>
        <p:nvSpPr>
          <p:cNvPr id="42" name="TextBox 41">
            <a:extLst>
              <a:ext uri="{FF2B5EF4-FFF2-40B4-BE49-F238E27FC236}">
                <a16:creationId xmlns:a16="http://schemas.microsoft.com/office/drawing/2014/main" id="{CC62E934-45FA-42E2-B977-85BD5529BE3E}"/>
              </a:ext>
            </a:extLst>
          </p:cNvPr>
          <p:cNvSpPr txBox="1"/>
          <p:nvPr/>
        </p:nvSpPr>
        <p:spPr>
          <a:xfrm>
            <a:off x="9797886" y="6162703"/>
            <a:ext cx="4569053"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DATA ANALYSIS</a:t>
            </a:r>
          </a:p>
        </p:txBody>
      </p:sp>
      <p:sp>
        <p:nvSpPr>
          <p:cNvPr id="43" name="TextBox 42">
            <a:extLst>
              <a:ext uri="{FF2B5EF4-FFF2-40B4-BE49-F238E27FC236}">
                <a16:creationId xmlns:a16="http://schemas.microsoft.com/office/drawing/2014/main" id="{70C9AF87-3F77-4F7D-B524-92D6F81A3C56}"/>
              </a:ext>
            </a:extLst>
          </p:cNvPr>
          <p:cNvSpPr txBox="1"/>
          <p:nvPr/>
        </p:nvSpPr>
        <p:spPr>
          <a:xfrm>
            <a:off x="11578642" y="7929611"/>
            <a:ext cx="4569053"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latin typeface="Times New Roman" panose="02020603050405020304" pitchFamily="18" charset="0"/>
                <a:cs typeface="Times New Roman" panose="02020603050405020304" pitchFamily="18"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7" name="TextBox 16">
            <a:extLst>
              <a:ext uri="{FF2B5EF4-FFF2-40B4-BE49-F238E27FC236}">
                <a16:creationId xmlns:a16="http://schemas.microsoft.com/office/drawing/2014/main" id="{FDE0CF54-DB4A-4C5C-8084-E509B2AE3E49}"/>
              </a:ext>
            </a:extLst>
          </p:cNvPr>
          <p:cNvSpPr txBox="1"/>
          <p:nvPr/>
        </p:nvSpPr>
        <p:spPr>
          <a:xfrm>
            <a:off x="6309143" y="2144697"/>
            <a:ext cx="5105400" cy="3323987"/>
          </a:xfrm>
          <a:prstGeom prst="rect">
            <a:avLst/>
          </a:prstGeom>
          <a:noFill/>
        </p:spPr>
        <p:txBody>
          <a:bodyPr wrap="square">
            <a:spAutoFit/>
          </a:bodyPr>
          <a:lstStyle/>
          <a:p>
            <a:pPr algn="ctr"/>
            <a:r>
              <a:rPr lang="en-US" sz="6600" dirty="0">
                <a:solidFill>
                  <a:srgbClr val="A100FF"/>
                </a:solidFill>
                <a:latin typeface="Times New Roman" panose="02020603050405020304" pitchFamily="18" charset="0"/>
                <a:cs typeface="Times New Roman" panose="02020603050405020304" pitchFamily="18" charset="0"/>
              </a:rPr>
              <a:t>1091</a:t>
            </a:r>
          </a:p>
          <a:p>
            <a:pPr algn="ctr"/>
            <a:endParaRPr lang="en-US" sz="4400" dirty="0">
              <a:solidFill>
                <a:srgbClr val="A100FF"/>
              </a:solidFill>
              <a:latin typeface="Times New Roman" panose="02020603050405020304" pitchFamily="18" charset="0"/>
              <a:cs typeface="Times New Roman" panose="02020603050405020304" pitchFamily="18" charset="0"/>
            </a:endParaRPr>
          </a:p>
          <a:p>
            <a:pPr algn="ctr"/>
            <a:endParaRPr lang="en-US" sz="4400" dirty="0">
              <a:solidFill>
                <a:srgbClr val="A100FF"/>
              </a:solidFill>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Reactions to  “Food” posts</a:t>
            </a:r>
            <a:endParaRPr lang="en-IN" sz="28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5EDA01EE-3CCF-47E2-913F-0FE7C47C2A56}"/>
              </a:ext>
            </a:extLst>
          </p:cNvPr>
          <p:cNvSpPr txBox="1"/>
          <p:nvPr/>
        </p:nvSpPr>
        <p:spPr>
          <a:xfrm>
            <a:off x="1290028" y="2144697"/>
            <a:ext cx="5105400" cy="3323987"/>
          </a:xfrm>
          <a:prstGeom prst="rect">
            <a:avLst/>
          </a:prstGeom>
          <a:noFill/>
        </p:spPr>
        <p:txBody>
          <a:bodyPr wrap="square">
            <a:spAutoFit/>
          </a:bodyPr>
          <a:lstStyle/>
          <a:p>
            <a:pPr algn="ctr"/>
            <a:r>
              <a:rPr lang="en-US" sz="6600" dirty="0">
                <a:solidFill>
                  <a:srgbClr val="A100FF"/>
                </a:solidFill>
                <a:latin typeface="Times New Roman" panose="02020603050405020304" pitchFamily="18" charset="0"/>
                <a:cs typeface="Times New Roman" panose="02020603050405020304" pitchFamily="18" charset="0"/>
              </a:rPr>
              <a:t>16</a:t>
            </a:r>
          </a:p>
          <a:p>
            <a:pPr algn="ctr"/>
            <a:endParaRPr lang="en-US" sz="4400" dirty="0">
              <a:solidFill>
                <a:srgbClr val="A100FF"/>
              </a:solidFill>
              <a:latin typeface="Times New Roman" panose="02020603050405020304" pitchFamily="18" charset="0"/>
              <a:cs typeface="Times New Roman" panose="02020603050405020304" pitchFamily="18" charset="0"/>
            </a:endParaRPr>
          </a:p>
          <a:p>
            <a:pPr algn="ctr"/>
            <a:endParaRPr lang="en-US" sz="4400" dirty="0">
              <a:solidFill>
                <a:srgbClr val="A100FF"/>
              </a:solidFill>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Unique Categories</a:t>
            </a:r>
            <a:endParaRPr lang="en-IN" sz="28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84E96661-4708-45D2-AA9C-BE4D2F52FFDD}"/>
              </a:ext>
            </a:extLst>
          </p:cNvPr>
          <p:cNvSpPr txBox="1"/>
          <p:nvPr/>
        </p:nvSpPr>
        <p:spPr>
          <a:xfrm>
            <a:off x="11682208" y="2144696"/>
            <a:ext cx="5105400" cy="3323987"/>
          </a:xfrm>
          <a:prstGeom prst="rect">
            <a:avLst/>
          </a:prstGeom>
          <a:noFill/>
        </p:spPr>
        <p:txBody>
          <a:bodyPr wrap="square">
            <a:spAutoFit/>
          </a:bodyPr>
          <a:lstStyle/>
          <a:p>
            <a:pPr algn="ctr"/>
            <a:r>
              <a:rPr lang="en-US" sz="6600" dirty="0">
                <a:solidFill>
                  <a:srgbClr val="A100FF"/>
                </a:solidFill>
                <a:latin typeface="Times New Roman" panose="02020603050405020304" pitchFamily="18" charset="0"/>
                <a:cs typeface="Times New Roman" panose="02020603050405020304" pitchFamily="18" charset="0"/>
              </a:rPr>
              <a:t>February</a:t>
            </a:r>
          </a:p>
          <a:p>
            <a:pPr algn="ctr"/>
            <a:endParaRPr lang="en-US" sz="4400" dirty="0">
              <a:solidFill>
                <a:srgbClr val="A100FF"/>
              </a:solidFill>
              <a:latin typeface="Times New Roman" panose="02020603050405020304" pitchFamily="18" charset="0"/>
              <a:cs typeface="Times New Roman" panose="02020603050405020304" pitchFamily="18" charset="0"/>
            </a:endParaRPr>
          </a:p>
          <a:p>
            <a:pPr algn="ctr"/>
            <a:endParaRPr lang="en-US" sz="4400" dirty="0">
              <a:solidFill>
                <a:srgbClr val="A100FF"/>
              </a:solidFill>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Month with most posts</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hart 27">
            <a:extLst>
              <a:ext uri="{FF2B5EF4-FFF2-40B4-BE49-F238E27FC236}">
                <a16:creationId xmlns:a16="http://schemas.microsoft.com/office/drawing/2014/main" id="{A3C8B3B1-F3D5-44B3-8F34-4EB9930A3300}"/>
              </a:ext>
            </a:extLst>
          </p:cNvPr>
          <p:cNvGraphicFramePr>
            <a:graphicFrameLocks/>
          </p:cNvGraphicFramePr>
          <p:nvPr>
            <p:extLst>
              <p:ext uri="{D42A27DB-BD31-4B8C-83A1-F6EECF244321}">
                <p14:modId xmlns:p14="http://schemas.microsoft.com/office/powerpoint/2010/main" val="1345681792"/>
              </p:ext>
            </p:extLst>
          </p:nvPr>
        </p:nvGraphicFramePr>
        <p:xfrm>
          <a:off x="1981200" y="1383832"/>
          <a:ext cx="16234311" cy="780583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Chart 26">
            <a:extLst>
              <a:ext uri="{FF2B5EF4-FFF2-40B4-BE49-F238E27FC236}">
                <a16:creationId xmlns:a16="http://schemas.microsoft.com/office/drawing/2014/main" id="{DE29D306-A5C6-403D-9EF8-5F64E2BC8D92}"/>
              </a:ext>
            </a:extLst>
          </p:cNvPr>
          <p:cNvGraphicFramePr>
            <a:graphicFrameLocks/>
          </p:cNvGraphicFramePr>
          <p:nvPr>
            <p:extLst>
              <p:ext uri="{D42A27DB-BD31-4B8C-83A1-F6EECF244321}">
                <p14:modId xmlns:p14="http://schemas.microsoft.com/office/powerpoint/2010/main" val="1878695081"/>
              </p:ext>
            </p:extLst>
          </p:nvPr>
        </p:nvGraphicFramePr>
        <p:xfrm>
          <a:off x="228600" y="190500"/>
          <a:ext cx="17680927" cy="100964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1147</TotalTime>
  <Words>1422</Words>
  <Application>Microsoft Office PowerPoint</Application>
  <PresentationFormat>Custom</PresentationFormat>
  <Paragraphs>166</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Wingdings 3</vt:lpstr>
      <vt:lpstr>Times New Roman</vt:lpstr>
      <vt:lpstr>Century Gothic</vt:lpstr>
      <vt:lpstr>Clear Sans Regular Bold</vt:lpstr>
      <vt:lpstr>Gadugi</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Ifemkpa  ONYINYECHI</cp:lastModifiedBy>
  <cp:revision>20</cp:revision>
  <dcterms:created xsi:type="dcterms:W3CDTF">2006-08-16T00:00:00Z</dcterms:created>
  <dcterms:modified xsi:type="dcterms:W3CDTF">2023-08-04T10:14:09Z</dcterms:modified>
  <dc:identifier>DAEhDyfaYKE</dc:identifier>
</cp:coreProperties>
</file>